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70" r:id="rId10"/>
    <p:sldId id="263" r:id="rId11"/>
    <p:sldId id="268" r:id="rId12"/>
    <p:sldId id="269" r:id="rId13"/>
    <p:sldId id="273" r:id="rId14"/>
    <p:sldId id="264" r:id="rId15"/>
    <p:sldId id="271" r:id="rId16"/>
    <p:sldId id="272" r:id="rId17"/>
    <p:sldId id="274" r:id="rId18"/>
    <p:sldId id="278" r:id="rId19"/>
    <p:sldId id="265" r:id="rId20"/>
    <p:sldId id="282" r:id="rId21"/>
    <p:sldId id="275" r:id="rId22"/>
    <p:sldId id="276" r:id="rId23"/>
    <p:sldId id="277" r:id="rId24"/>
    <p:sldId id="280" r:id="rId25"/>
    <p:sldId id="281" r:id="rId26"/>
    <p:sldId id="279" r:id="rId27"/>
    <p:sldId id="26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52"/>
    <p:restoredTop sz="94802"/>
  </p:normalViewPr>
  <p:slideViewPr>
    <p:cSldViewPr snapToGrid="0">
      <p:cViewPr varScale="1">
        <p:scale>
          <a:sx n="133" d="100"/>
          <a:sy n="133" d="100"/>
        </p:scale>
        <p:origin x="21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5D252-2018-854C-A449-93D499E49C4B}" type="datetimeFigureOut">
              <a:rPr lang="en-US" smtClean="0"/>
              <a:t>11/1/24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C064A3-F08E-7A4E-82C6-0FDC6B480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357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01C0-7218-2617-325C-CFDE92761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27B0AA-0196-094A-5072-1893E865F6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21A41-7B97-8CEE-8055-B1EA7579E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CFEA-245B-B449-B87B-A7E7B4221DF7}" type="datetime1">
              <a:rPr lang="en-US" smtClean="0"/>
              <a:t>11/1/24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2EB20-A9CF-8FC3-B950-268347DF6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1B462-8F4F-2F7D-9ACD-DF327B8BA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054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39368-5B02-69A4-0987-809F618A1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C497F2-322C-13B0-3308-A93F6C3ABE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3BAB4-517E-B356-3897-B1470353A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CE40F-B789-924A-8839-E330B0FFC025}" type="datetime1">
              <a:rPr lang="en-US" smtClean="0"/>
              <a:t>11/1/24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B89CE-7615-5A25-A178-45B3211B3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94DD6-978D-2D50-4C3D-DC665CE2D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48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711775-A806-5ADA-29DE-879514D655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A3AAD5-69DD-3992-233A-006C0E1019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8CDE1-D716-A439-EC63-DB4E6F5E4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58A0A-A815-1145-82CC-5F7230C766C8}" type="datetime1">
              <a:rPr lang="en-US" smtClean="0"/>
              <a:t>11/1/24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411C86-0738-C8D1-7A13-2888D3E1F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BB52C-575A-7F52-0DDE-7598481DF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041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47F07-6ABF-A53F-CABA-D0524E57C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E322D-2F0C-0DA4-4251-806AD9A6F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5568B-3127-9FD1-B48A-9ADC99047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7F34-76BE-3847-AB82-D979567AA9EC}" type="datetime1">
              <a:rPr lang="en-US" smtClean="0"/>
              <a:t>11/1/24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51ED89-D4F4-A841-E646-CF365071E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E8640-C59C-B7AA-E40C-3A3A317F3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36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C422B-EEA3-A153-148A-C1DAE9520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C06001-65AF-90B0-E44B-5A9F598F1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5C3B0-4444-81F9-6F67-0F60E90B5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E86D8-BF91-2443-B850-3381F762378C}" type="datetime1">
              <a:rPr lang="en-US" smtClean="0"/>
              <a:t>11/1/24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7B9485-6187-EC8B-CF84-573F89CB7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B40FA-C6A4-6027-2DF9-DE7696BE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03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5C086-72B0-4F6C-6C9B-D6F54120E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F9D59-FF16-E2A1-535B-CAC845C3E2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841E4C-3A42-2985-A7E5-8D0FA28A0F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34A745-4827-9849-0200-8E3A10DAE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F9ED-6E56-B940-80E0-84A4E61A45A2}" type="datetime1">
              <a:rPr lang="en-US" smtClean="0"/>
              <a:t>11/1/24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763DB9-436E-728D-901D-C0FBBD6A9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BB0B02-898F-629B-7344-0D4A6E3AF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0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B25A-418D-1ACE-F62B-5EA62E6EF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BF324F-9AF4-6F49-ACBA-CBB58AA6D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89A2-C379-B010-0BC7-53CC47FD7E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2CA770-FDE2-CE09-9B86-71CE198A4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636E7E-0EDC-CAF1-FEBE-A51D9793B8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AC17F7-6761-C9CF-4E0E-AD9D261E6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C244D-E909-2045-879D-D2C7BC34F273}" type="datetime1">
              <a:rPr lang="en-US" smtClean="0"/>
              <a:t>11/1/24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52F138-C900-79EC-C926-0753ECE00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743784-F7D1-FB60-D2B6-9C06F9034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95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58FC1-C46C-E9BA-7F98-1E2FA9297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4A240A-2FF5-F216-EC37-263A1A634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1F422-92C6-6041-985A-E0195D765DC6}" type="datetime1">
              <a:rPr lang="en-US" smtClean="0"/>
              <a:t>11/1/24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B270C-1F1D-26E0-90CB-19FCCA32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C46005-84DC-D211-7EE9-029750AAE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10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141C99-6C5C-3687-2408-52EB5CE61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71E93-DBA8-3F47-87A2-3E19073B2176}" type="datetime1">
              <a:rPr lang="en-US" smtClean="0"/>
              <a:t>11/1/24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33DE01-FAA2-DACA-971B-73673A1DF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3BA4A-C444-417F-14AA-7DF45FFF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75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0205C-BEA7-BE6B-C290-AE805D30A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60F35-D6F6-EA65-280F-9014C08E8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C46AC5-F2DA-F43B-771A-C5389A11A2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76A5C0-47FB-7C23-6B5B-E8E46DE98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AA0F-EE5A-DA4B-A61B-92EA5221E559}" type="datetime1">
              <a:rPr lang="en-US" smtClean="0"/>
              <a:t>11/1/24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A89F19-A745-190B-B6C2-9FCA9F23F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BF7A79-0333-9A99-9D0C-C27595993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57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CE34B-16D0-8E7C-036C-BF63098FB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ACBE56-D583-5124-13CB-DBB01870BC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9E5512-1D48-1427-E80C-21796557FC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F30429-49F0-4533-65AF-2AE492F29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EAD05-784B-6C4D-80A4-2C8FFE4822E1}" type="datetime1">
              <a:rPr lang="en-US" smtClean="0"/>
              <a:t>11/1/24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7E1B51-65E1-BE84-74D5-76A268951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40298-34A0-153F-BFE8-ED1C1DDEF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760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DAE0AA-8BC4-4737-76BB-A5E467F50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21D1A7-37E3-B920-5188-F3B528CD7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6DED3-C460-5156-67FC-525DDDEA10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815A97-F19A-3345-8D68-7E4AD3F9C62C}" type="datetime1">
              <a:rPr lang="en-US" smtClean="0"/>
              <a:t>11/1/24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6C4DD-C0EB-A682-4B7B-293382D60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15C9C-65A7-A23C-34C1-E5F1984196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0048BB-FAF8-754C-AC6B-D15000126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23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nhasseltlab/copula_vps" TargetMode="External"/><Relationship Id="rId2" Type="http://schemas.openxmlformats.org/officeDocument/2006/relationships/hyperlink" Target="https://doi.org/10.1002/cpt.309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cosim.lacdr.leidenuniv.nl/" TargetMode="External"/><Relationship Id="rId5" Type="http://schemas.openxmlformats.org/officeDocument/2006/relationships/hyperlink" Target="https://github.com/vanhasseltlab/NHANES_copula" TargetMode="External"/><Relationship Id="rId4" Type="http://schemas.openxmlformats.org/officeDocument/2006/relationships/hyperlink" Target="https://doi.org/10.1007/s10928-024-09929-4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24ACB-DA3C-070F-1C24-EA6D09DDAD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Patient 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C73CB6-F6D4-ADB0-CD24-F261E83507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Curtis K. Johnston &amp; Shen Cheng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11/01/2024</a:t>
            </a:r>
          </a:p>
        </p:txBody>
      </p:sp>
    </p:spTree>
    <p:extLst>
      <p:ext uri="{BB962C8B-B14F-4D97-AF65-F5344CB8AC3E}">
        <p14:creationId xmlns:p14="http://schemas.microsoft.com/office/powerpoint/2010/main" val="3840766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18501-B6F5-83D3-884E-0FE0A721D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Marginal Distributions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9A09CC-4149-287D-7A60-71FDD11050F0}"/>
              </a:ext>
            </a:extLst>
          </p:cNvPr>
          <p:cNvSpPr txBox="1"/>
          <p:nvPr/>
        </p:nvSpPr>
        <p:spPr>
          <a:xfrm>
            <a:off x="552450" y="6123543"/>
            <a:ext cx="5671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Meccanismo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Complesso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Marginal probability. 12/11/2023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86BAB5-F692-5399-F7A2-5F94858385E9}"/>
              </a:ext>
            </a:extLst>
          </p:cNvPr>
          <p:cNvSpPr txBox="1"/>
          <p:nvPr/>
        </p:nvSpPr>
        <p:spPr>
          <a:xfrm>
            <a:off x="6591300" y="2100962"/>
            <a:ext cx="4584701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Derive </a:t>
            </a:r>
            <a:r>
              <a:rPr lang="en-US" u="sng" dirty="0"/>
              <a:t>the means and standard deviations (SDs) of each variable</a:t>
            </a:r>
            <a:r>
              <a:rPr lang="en-US" dirty="0"/>
              <a:t> in the population dataset.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Sample from a </a:t>
            </a:r>
            <a:r>
              <a:rPr lang="en-US" u="sng" dirty="0"/>
              <a:t>(truncated) normal distribution (or other distributions)</a:t>
            </a:r>
            <a:r>
              <a:rPr lang="en-US" dirty="0"/>
              <a:t> with the same mean and SD of each variable. 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9" name="Picture 8" descr="A diagram of a function&#10;&#10;Description automatically generated with medium confidence">
            <a:extLst>
              <a:ext uri="{FF2B5EF4-FFF2-40B4-BE49-F238E27FC236}">
                <a16:creationId xmlns:a16="http://schemas.microsoft.com/office/drawing/2014/main" id="{9910F1F2-0C6F-EF50-69CD-3978A79418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611"/>
          <a:stretch/>
        </p:blipFill>
        <p:spPr>
          <a:xfrm>
            <a:off x="1375672" y="1434164"/>
            <a:ext cx="4341734" cy="4335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4FF2D9-F844-9605-5708-6315BC554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325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500F7-0889-645E-88AB-D74833AF5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382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Marginal Distributions</a:t>
            </a:r>
            <a:endParaRPr lang="en-US" dirty="0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AC92CF4A-2DC0-5B76-5EEB-7EA1A6F8D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1" y="838200"/>
            <a:ext cx="5438774" cy="5438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7A84A733-84C2-DDAD-BD7C-30862AB44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974" y="838201"/>
            <a:ext cx="5438773" cy="5438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D6E7655-141D-03B5-F9A5-56E61FA2D80F}"/>
              </a:ext>
            </a:extLst>
          </p:cNvPr>
          <p:cNvSpPr/>
          <p:nvPr/>
        </p:nvSpPr>
        <p:spPr>
          <a:xfrm>
            <a:off x="1343025" y="2686050"/>
            <a:ext cx="971550" cy="9525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62BA3E2-1B4D-F0C9-9453-64818095B764}"/>
              </a:ext>
            </a:extLst>
          </p:cNvPr>
          <p:cNvSpPr/>
          <p:nvPr/>
        </p:nvSpPr>
        <p:spPr>
          <a:xfrm>
            <a:off x="7277100" y="2686050"/>
            <a:ext cx="971550" cy="9525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348C46A-4691-44C4-5581-7F009DDCFAFC}"/>
              </a:ext>
            </a:extLst>
          </p:cNvPr>
          <p:cNvSpPr/>
          <p:nvPr/>
        </p:nvSpPr>
        <p:spPr>
          <a:xfrm>
            <a:off x="476253" y="3529012"/>
            <a:ext cx="971550" cy="9525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67A2F71-ACFB-8564-57D3-6511A0499196}"/>
              </a:ext>
            </a:extLst>
          </p:cNvPr>
          <p:cNvSpPr/>
          <p:nvPr/>
        </p:nvSpPr>
        <p:spPr>
          <a:xfrm>
            <a:off x="6381750" y="3529012"/>
            <a:ext cx="971550" cy="9525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1CE56B1-4CA4-66D3-37BB-37E0C7CDBC9D}"/>
              </a:ext>
            </a:extLst>
          </p:cNvPr>
          <p:cNvSpPr/>
          <p:nvPr/>
        </p:nvSpPr>
        <p:spPr>
          <a:xfrm>
            <a:off x="1314450" y="5269705"/>
            <a:ext cx="971550" cy="9525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67E936D-28ED-F6D4-0FFB-A3AFEB2E3933}"/>
              </a:ext>
            </a:extLst>
          </p:cNvPr>
          <p:cNvSpPr/>
          <p:nvPr/>
        </p:nvSpPr>
        <p:spPr>
          <a:xfrm>
            <a:off x="7277100" y="5269705"/>
            <a:ext cx="971550" cy="9525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2E467BD-663E-6431-9560-7D2F14066B90}"/>
              </a:ext>
            </a:extLst>
          </p:cNvPr>
          <p:cNvCxnSpPr>
            <a:stCxn id="8" idx="3"/>
          </p:cNvCxnSpPr>
          <p:nvPr/>
        </p:nvCxnSpPr>
        <p:spPr>
          <a:xfrm>
            <a:off x="2314575" y="3162300"/>
            <a:ext cx="4962525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0BDB49D-70F7-F6D6-A0C3-A3853A968B8D}"/>
              </a:ext>
            </a:extLst>
          </p:cNvPr>
          <p:cNvCxnSpPr/>
          <p:nvPr/>
        </p:nvCxnSpPr>
        <p:spPr>
          <a:xfrm>
            <a:off x="1447803" y="4005262"/>
            <a:ext cx="4962525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D0784BD-30BE-3F7F-84E7-0AB89349A7B3}"/>
              </a:ext>
            </a:extLst>
          </p:cNvPr>
          <p:cNvCxnSpPr/>
          <p:nvPr/>
        </p:nvCxnSpPr>
        <p:spPr>
          <a:xfrm>
            <a:off x="2286000" y="5745955"/>
            <a:ext cx="4962525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D813D6-9C13-9192-A71A-07A16ACF1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465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hart&#10;&#10;Description automatically generated">
            <a:extLst>
              <a:ext uri="{FF2B5EF4-FFF2-40B4-BE49-F238E27FC236}">
                <a16:creationId xmlns:a16="http://schemas.microsoft.com/office/drawing/2014/main" id="{505BADA6-4B19-322E-D1E2-5D1B25BD7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98" y="208547"/>
            <a:ext cx="6440905" cy="6440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F36CB5-9802-1578-89C5-54D34B43A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0455" y="698634"/>
            <a:ext cx="4112997" cy="777875"/>
          </a:xfrm>
        </p:spPr>
        <p:txBody>
          <a:bodyPr>
            <a:no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Marginal Distributions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EA764E-3437-8D9A-56A7-1F2184B43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95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81F81-E58F-A0C6-4617-8AAF83FC1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Summary-Marginal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20F25-A4D0-D6F9-67B9-16EAE46AE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15184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ignoring correlations (i.e., joint distribution)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Unrealistic simulation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Unrealistic combination of covariates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weight + high BMI/height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age + high eGFR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to implement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appropriate to use when high-dimensional covariates were simulated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A1EBD-40DE-83DA-8D9A-3051E5C3A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40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2C064-0EAF-22D1-79D5-2E99A174D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21333-AFF7-C101-62E8-5FA81DC8D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Multivariate Normal Distributions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E29DD5-6026-C557-C1F7-13A7530FEA8A}"/>
              </a:ext>
            </a:extLst>
          </p:cNvPr>
          <p:cNvSpPr txBox="1"/>
          <p:nvPr/>
        </p:nvSpPr>
        <p:spPr>
          <a:xfrm>
            <a:off x="838200" y="6123543"/>
            <a:ext cx="749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Tannenbaum et al. 2006. Journal of Pharmacokinetics and Pharmacodynamics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EBF753-C3D5-DD9A-2844-53F1E3EE544B}"/>
              </a:ext>
            </a:extLst>
          </p:cNvPr>
          <p:cNvSpPr txBox="1"/>
          <p:nvPr/>
        </p:nvSpPr>
        <p:spPr>
          <a:xfrm>
            <a:off x="6591300" y="2100962"/>
            <a:ext cx="4584701" cy="2545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Derive </a:t>
            </a:r>
            <a:r>
              <a:rPr lang="en-US" u="sng" dirty="0"/>
              <a:t>the means and the covariance matrix</a:t>
            </a:r>
            <a:r>
              <a:rPr lang="en-US" dirty="0"/>
              <a:t> of the population dataset.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Sample from </a:t>
            </a:r>
            <a:r>
              <a:rPr lang="en-US" u="sng" dirty="0"/>
              <a:t>the multivariate normal distribution</a:t>
            </a:r>
            <a:r>
              <a:rPr lang="en-US" dirty="0"/>
              <a:t> defined by the means and the covariance matrix . 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8" name="Picture 7" descr="A diagram of a cov and a diagram of a cov&#10;&#10;Description automatically generated">
            <a:extLst>
              <a:ext uri="{FF2B5EF4-FFF2-40B4-BE49-F238E27FC236}">
                <a16:creationId xmlns:a16="http://schemas.microsoft.com/office/drawing/2014/main" id="{F794267E-F0B3-6123-F0FA-D0204250E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27" y="1976307"/>
            <a:ext cx="5363001" cy="29422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490AC9-BF34-2605-E79C-4E3C59B96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880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F8B82-D28D-F38D-F282-EA5979B1C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AE48E-CE8B-428E-9E12-88C8A8947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382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Multivariate Normal Distributions</a:t>
            </a:r>
            <a:endParaRPr lang="en-US" dirty="0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677AC3BE-8610-2765-0A43-7025BEDF9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85" y="838200"/>
            <a:ext cx="5594145" cy="5594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A screenshot of a graph&#10;&#10;Description automatically generated">
            <a:extLst>
              <a:ext uri="{FF2B5EF4-FFF2-40B4-BE49-F238E27FC236}">
                <a16:creationId xmlns:a16="http://schemas.microsoft.com/office/drawing/2014/main" id="{AAF54E33-D5BA-3F77-1DCF-538170EF4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172" y="838200"/>
            <a:ext cx="5594145" cy="5594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DB3A1A4-20E8-3C0B-CB0B-F65B191D81D6}"/>
              </a:ext>
            </a:extLst>
          </p:cNvPr>
          <p:cNvSpPr/>
          <p:nvPr/>
        </p:nvSpPr>
        <p:spPr>
          <a:xfrm>
            <a:off x="496002" y="963127"/>
            <a:ext cx="971550" cy="9525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FA3B3E6-70F9-75CA-B937-3667F99C91BF}"/>
              </a:ext>
            </a:extLst>
          </p:cNvPr>
          <p:cNvSpPr/>
          <p:nvPr/>
        </p:nvSpPr>
        <p:spPr>
          <a:xfrm>
            <a:off x="6430077" y="963127"/>
            <a:ext cx="971550" cy="9525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2A02D8D-7DBF-E138-9AFE-BE74E825DB65}"/>
              </a:ext>
            </a:extLst>
          </p:cNvPr>
          <p:cNvCxnSpPr>
            <a:stCxn id="18" idx="3"/>
          </p:cNvCxnSpPr>
          <p:nvPr/>
        </p:nvCxnSpPr>
        <p:spPr>
          <a:xfrm>
            <a:off x="1467552" y="1439377"/>
            <a:ext cx="4962525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B8CEA9C-FA02-0A4D-F444-217E5885FE97}"/>
              </a:ext>
            </a:extLst>
          </p:cNvPr>
          <p:cNvSpPr/>
          <p:nvPr/>
        </p:nvSpPr>
        <p:spPr>
          <a:xfrm>
            <a:off x="4779244" y="5418623"/>
            <a:ext cx="971550" cy="9525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B4E01C1-3EFB-6FC3-3FEF-FAE8240B46C1}"/>
              </a:ext>
            </a:extLst>
          </p:cNvPr>
          <p:cNvSpPr/>
          <p:nvPr/>
        </p:nvSpPr>
        <p:spPr>
          <a:xfrm>
            <a:off x="10713319" y="5418623"/>
            <a:ext cx="971550" cy="9525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CB7A1E1-83E0-12BF-1E0A-B66EFF6C198A}"/>
              </a:ext>
            </a:extLst>
          </p:cNvPr>
          <p:cNvCxnSpPr>
            <a:stCxn id="21" idx="3"/>
          </p:cNvCxnSpPr>
          <p:nvPr/>
        </p:nvCxnSpPr>
        <p:spPr>
          <a:xfrm>
            <a:off x="5750794" y="5894873"/>
            <a:ext cx="4962525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A2D9DB7-9E60-35A8-EDFF-3376F6A62832}"/>
              </a:ext>
            </a:extLst>
          </p:cNvPr>
          <p:cNvSpPr/>
          <p:nvPr/>
        </p:nvSpPr>
        <p:spPr>
          <a:xfrm>
            <a:off x="2157414" y="4496735"/>
            <a:ext cx="971550" cy="9525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9748B61-4826-C22E-70D6-45DFE8589C94}"/>
              </a:ext>
            </a:extLst>
          </p:cNvPr>
          <p:cNvSpPr/>
          <p:nvPr/>
        </p:nvSpPr>
        <p:spPr>
          <a:xfrm>
            <a:off x="8091489" y="4496735"/>
            <a:ext cx="971550" cy="9525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1195326-34C7-ACE9-7B42-44C8D6B8B124}"/>
              </a:ext>
            </a:extLst>
          </p:cNvPr>
          <p:cNvCxnSpPr>
            <a:stCxn id="24" idx="3"/>
          </p:cNvCxnSpPr>
          <p:nvPr/>
        </p:nvCxnSpPr>
        <p:spPr>
          <a:xfrm>
            <a:off x="3128964" y="4972985"/>
            <a:ext cx="4962525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0A1BB0-05C3-2BCE-125A-0208D033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969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51A2C-E65D-B033-8E77-E31140E28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DC688-0AC8-1D19-6EDD-9DEDA8286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0455" y="698634"/>
            <a:ext cx="4112997" cy="777875"/>
          </a:xfrm>
        </p:spPr>
        <p:txBody>
          <a:bodyPr>
            <a:no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Multivariate Normal Distributions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73A2AC-39D2-C912-C819-BDCDA7C82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74AEA23C-8538-6954-D669-436149CBB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072" y="352123"/>
            <a:ext cx="6192253" cy="6192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9657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85170-269D-6A21-464C-3ADCBA953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54A12-A252-B01D-B61A-76BF9CE69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Summary-Multivariate Normal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B7111-9774-0A4D-7063-0858C0DFF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6191"/>
            <a:ext cx="10515600" cy="415184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considering both marginal and joint distribution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realistic simulation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Realistic combination of covariates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 distributional assumptions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 marginal distribution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correlation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C044D-DFD6-6787-DE20-9548A737A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601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05C22-B153-4827-51DC-B1A8B81D5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566" y="365125"/>
            <a:ext cx="10515600" cy="10299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Copula Modeling</a:t>
            </a:r>
          </a:p>
        </p:txBody>
      </p:sp>
      <p:pic>
        <p:nvPicPr>
          <p:cNvPr id="4" name="Picture 3" descr="A screenshot of a web page&#10;&#10;Description automatically generated">
            <a:extLst>
              <a:ext uri="{FF2B5EF4-FFF2-40B4-BE49-F238E27FC236}">
                <a16:creationId xmlns:a16="http://schemas.microsoft.com/office/drawing/2014/main" id="{FE55F2DC-3643-C823-E47B-1F01FE4B9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94" y="2312455"/>
            <a:ext cx="4816124" cy="2684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014158A-65C8-1C8F-9E6A-9C9160ACF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607" y="1481928"/>
            <a:ext cx="6485662" cy="1848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screenshot of a test&#10;&#10;Description automatically generated">
            <a:extLst>
              <a:ext uri="{FF2B5EF4-FFF2-40B4-BE49-F238E27FC236}">
                <a16:creationId xmlns:a16="http://schemas.microsoft.com/office/drawing/2014/main" id="{5B5B2688-C451-49A9-9182-A8D1817DF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3607" y="4073238"/>
            <a:ext cx="6131748" cy="1848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305ECE-2593-FFAD-76DD-BE7833E3B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353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FD536-0DC4-F2D6-FDE9-18F8334C9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23091-231E-CE83-5BAB-0CE54E704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561" y="152723"/>
            <a:ext cx="10515600" cy="1069724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Sklar’s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Theorem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C142B54-763B-F027-37E7-A5AB096C7DAB}"/>
              </a:ext>
            </a:extLst>
          </p:cNvPr>
          <p:cNvGrpSpPr/>
          <p:nvPr/>
        </p:nvGrpSpPr>
        <p:grpSpPr>
          <a:xfrm>
            <a:off x="3374331" y="1585055"/>
            <a:ext cx="5443338" cy="2006907"/>
            <a:chOff x="3192475" y="2018934"/>
            <a:chExt cx="5443338" cy="2006907"/>
          </a:xfrm>
        </p:grpSpPr>
        <p:pic>
          <p:nvPicPr>
            <p:cNvPr id="5" name="Picture 4" descr="A white background with black text&#10;&#10;Description automatically generated">
              <a:extLst>
                <a:ext uri="{FF2B5EF4-FFF2-40B4-BE49-F238E27FC236}">
                  <a16:creationId xmlns:a16="http://schemas.microsoft.com/office/drawing/2014/main" id="{18442CD3-AA01-4BFC-EF5A-8B9AD8DD4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853" t="13310" r="7855" b="61763"/>
            <a:stretch/>
          </p:blipFill>
          <p:spPr>
            <a:xfrm>
              <a:off x="3567264" y="2018934"/>
              <a:ext cx="4303059" cy="768896"/>
            </a:xfrm>
            <a:prstGeom prst="rect">
              <a:avLst/>
            </a:prstGeom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612D227-F20D-22DC-6D82-23018E974608}"/>
                </a:ext>
              </a:extLst>
            </p:cNvPr>
            <p:cNvSpPr/>
            <p:nvPr/>
          </p:nvSpPr>
          <p:spPr>
            <a:xfrm>
              <a:off x="4208585" y="2250831"/>
              <a:ext cx="1019907" cy="53699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E6FEF51-2142-3D58-B815-F1253C14F82A}"/>
                </a:ext>
              </a:extLst>
            </p:cNvPr>
            <p:cNvSpPr/>
            <p:nvPr/>
          </p:nvSpPr>
          <p:spPr>
            <a:xfrm>
              <a:off x="5861541" y="2250831"/>
              <a:ext cx="562705" cy="53699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2A4E7D80-5E5F-EDE1-4619-8250715321D1}"/>
                </a:ext>
              </a:extLst>
            </p:cNvPr>
            <p:cNvSpPr/>
            <p:nvPr/>
          </p:nvSpPr>
          <p:spPr>
            <a:xfrm>
              <a:off x="6551307" y="2250830"/>
              <a:ext cx="660283" cy="53699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C39FE0C-6D65-3546-7981-DB71DC5DD2FF}"/>
                </a:ext>
              </a:extLst>
            </p:cNvPr>
            <p:cNvCxnSpPr>
              <a:cxnSpLocks/>
              <a:stCxn id="6" idx="2"/>
              <a:endCxn id="14" idx="0"/>
            </p:cNvCxnSpPr>
            <p:nvPr/>
          </p:nvCxnSpPr>
          <p:spPr>
            <a:xfrm flipH="1">
              <a:off x="4104809" y="2787830"/>
              <a:ext cx="613730" cy="8686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4FADADD-9436-B059-608D-A6050A72C36B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>
              <a:off x="6179361" y="2787829"/>
              <a:ext cx="1350669" cy="8686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CB1DDDC-6518-709D-D270-CE076C9F1A27}"/>
                </a:ext>
              </a:extLst>
            </p:cNvPr>
            <p:cNvCxnSpPr>
              <a:cxnSpLocks/>
              <a:stCxn id="8" idx="2"/>
              <a:endCxn id="15" idx="0"/>
            </p:cNvCxnSpPr>
            <p:nvPr/>
          </p:nvCxnSpPr>
          <p:spPr>
            <a:xfrm>
              <a:off x="6881449" y="2787829"/>
              <a:ext cx="648581" cy="8686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D8D6899B-B4E3-E106-9BFD-C94DA1F8784D}"/>
                </a:ext>
              </a:extLst>
            </p:cNvPr>
            <p:cNvSpPr/>
            <p:nvPr/>
          </p:nvSpPr>
          <p:spPr>
            <a:xfrm>
              <a:off x="5484505" y="2250830"/>
              <a:ext cx="270323" cy="53699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83A4AC6-7490-6ECE-7CEE-A12115162132}"/>
                </a:ext>
              </a:extLst>
            </p:cNvPr>
            <p:cNvCxnSpPr>
              <a:cxnSpLocks/>
              <a:stCxn id="12" idx="2"/>
              <a:endCxn id="16" idx="0"/>
            </p:cNvCxnSpPr>
            <p:nvPr/>
          </p:nvCxnSpPr>
          <p:spPr>
            <a:xfrm>
              <a:off x="5619667" y="2787829"/>
              <a:ext cx="26999" cy="8686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F379ED-4D42-1927-4D89-D46B1CCC3455}"/>
                </a:ext>
              </a:extLst>
            </p:cNvPr>
            <p:cNvSpPr txBox="1"/>
            <p:nvPr/>
          </p:nvSpPr>
          <p:spPr>
            <a:xfrm>
              <a:off x="3192475" y="3656509"/>
              <a:ext cx="18246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Joint distribution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47E84B-A1DB-A33E-739B-298EBE962D14}"/>
                </a:ext>
              </a:extLst>
            </p:cNvPr>
            <p:cNvSpPr txBox="1"/>
            <p:nvPr/>
          </p:nvSpPr>
          <p:spPr>
            <a:xfrm>
              <a:off x="6424246" y="3656509"/>
              <a:ext cx="22115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Marginal distribution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BDE1FD-8912-EEE1-0D86-234671E12636}"/>
                </a:ext>
              </a:extLst>
            </p:cNvPr>
            <p:cNvSpPr txBox="1"/>
            <p:nvPr/>
          </p:nvSpPr>
          <p:spPr>
            <a:xfrm>
              <a:off x="5195260" y="3656509"/>
              <a:ext cx="902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Copula</a:t>
              </a:r>
            </a:p>
          </p:txBody>
        </p:sp>
      </p:grpSp>
      <p:pic>
        <p:nvPicPr>
          <p:cNvPr id="17" name="Picture 1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9716A01C-F229-682E-20BF-13C8A992F9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53" t="41658" r="7855"/>
          <a:stretch/>
        </p:blipFill>
        <p:spPr>
          <a:xfrm>
            <a:off x="3648940" y="3954571"/>
            <a:ext cx="4303059" cy="179965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71A06D9-FC7B-1AE2-7BAC-ABB9012DE50F}"/>
              </a:ext>
            </a:extLst>
          </p:cNvPr>
          <p:cNvSpPr txBox="1"/>
          <p:nvPr/>
        </p:nvSpPr>
        <p:spPr>
          <a:xfrm>
            <a:off x="408561" y="6126461"/>
            <a:ext cx="427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Kiran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Karra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Copula Short Course.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A203FE-1A0C-AD03-DD02-E9B62C6CD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573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4DBCDC2C-51BA-EFD0-6183-33679E22D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00" y="161925"/>
            <a:ext cx="11156800" cy="63120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D4515F-171F-7EEB-0D71-483B42512FD4}"/>
              </a:ext>
            </a:extLst>
          </p:cNvPr>
          <p:cNvSpPr/>
          <p:nvPr/>
        </p:nvSpPr>
        <p:spPr>
          <a:xfrm>
            <a:off x="10534650" y="6019800"/>
            <a:ext cx="609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38B0E6-EDDD-B906-52A1-34CCA4A72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977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2125F-376E-F683-E8E3-BACBD864C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11F9C-6AA0-4BE5-3834-21098E77F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615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copula?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333593-0990-9CE9-A08D-A5C44CDAEE96}"/>
              </a:ext>
            </a:extLst>
          </p:cNvPr>
          <p:cNvSpPr txBox="1"/>
          <p:nvPr/>
        </p:nvSpPr>
        <p:spPr>
          <a:xfrm>
            <a:off x="3581401" y="6308209"/>
            <a:ext cx="427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Kiran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Karra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Copula Short Course.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B79B83-AC47-F63E-0F8F-6DE0D691C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20</a:t>
            </a:fld>
            <a:endParaRPr lang="en-US"/>
          </a:p>
        </p:txBody>
      </p:sp>
      <p:pic>
        <p:nvPicPr>
          <p:cNvPr id="12" name="Picture 11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DE2C15CA-F775-BE8C-944E-745A1B982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838" y="1251284"/>
            <a:ext cx="4755816" cy="4778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6185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2322E-1EA0-3956-BFE2-E273C5604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615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copula?</a:t>
            </a:r>
          </a:p>
        </p:txBody>
      </p:sp>
      <p:pic>
        <p:nvPicPr>
          <p:cNvPr id="4" name="Picture 3" descr="A graph of different sizes of dots&#10;&#10;Description automatically generated with medium confidence">
            <a:extLst>
              <a:ext uri="{FF2B5EF4-FFF2-40B4-BE49-F238E27FC236}">
                <a16:creationId xmlns:a16="http://schemas.microsoft.com/office/drawing/2014/main" id="{F639400E-A758-DCF9-AFD3-DF9400BC0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35" y="1294893"/>
            <a:ext cx="5300139" cy="3970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graph of different gaussian plots&#10;&#10;Description automatically generated">
            <a:extLst>
              <a:ext uri="{FF2B5EF4-FFF2-40B4-BE49-F238E27FC236}">
                <a16:creationId xmlns:a16="http://schemas.microsoft.com/office/drawing/2014/main" id="{33BF2269-4539-992B-9D0F-C612AA6A4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047" y="1294893"/>
            <a:ext cx="5367018" cy="3970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4FF537-133E-3983-A9CA-658348AE6990}"/>
              </a:ext>
            </a:extLst>
          </p:cNvPr>
          <p:cNvSpPr txBox="1"/>
          <p:nvPr/>
        </p:nvSpPr>
        <p:spPr>
          <a:xfrm>
            <a:off x="3890260" y="5788712"/>
            <a:ext cx="427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Kiran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Karra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Copula Short Course.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3D5F2-C16F-A606-C8CD-C7AB00AD0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01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CD9755-4E0D-B5B0-095B-12A7211B4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4783"/>
          </a:xfrm>
        </p:spPr>
        <p:txBody>
          <a:bodyPr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Copula: general process</a:t>
            </a:r>
          </a:p>
        </p:txBody>
      </p:sp>
      <p:pic>
        <p:nvPicPr>
          <p:cNvPr id="5" name="Picture 4" descr="A diagram of a graph with numbers and lines&#10;&#10;Description automatically generated">
            <a:extLst>
              <a:ext uri="{FF2B5EF4-FFF2-40B4-BE49-F238E27FC236}">
                <a16:creationId xmlns:a16="http://schemas.microsoft.com/office/drawing/2014/main" id="{09668063-4BBF-582A-D9CF-AE3EAB39C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41" y="1605056"/>
            <a:ext cx="7667106" cy="3384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91701D-ABD8-B74C-F035-5D324EE2A352}"/>
              </a:ext>
            </a:extLst>
          </p:cNvPr>
          <p:cNvSpPr txBox="1"/>
          <p:nvPr/>
        </p:nvSpPr>
        <p:spPr>
          <a:xfrm>
            <a:off x="492121" y="5953781"/>
            <a:ext cx="2783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err="1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Zwep</a:t>
            </a:r>
            <a:r>
              <a:rPr lang="en-US" b="0" i="1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LB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al., PAGE</a:t>
            </a:r>
            <a:r>
              <a:rPr lang="en-US" b="0" i="1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2022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059A5E-66EB-5D23-84AE-4B69F7F7791B}"/>
              </a:ext>
            </a:extLst>
          </p:cNvPr>
          <p:cNvSpPr txBox="1"/>
          <p:nvPr/>
        </p:nvSpPr>
        <p:spPr>
          <a:xfrm>
            <a:off x="8277088" y="1605056"/>
            <a:ext cx="35928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 marginal distributions into uniform distributions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copula model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Vine copula: </a:t>
            </a:r>
            <a:r>
              <a:rPr lang="en-US" sz="20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rvinecopulib</a:t>
            </a:r>
            <a:endParaRPr lang="en-US" sz="20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Copula selection using AIC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 the simulated uniform distributions into the original marginal distributions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8CEAAB-0AFF-209E-6628-D956408E8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502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8D059BE-9923-5E36-0555-612EA1FFA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685"/>
            <a:ext cx="10515600" cy="690677"/>
          </a:xfrm>
        </p:spPr>
        <p:txBody>
          <a:bodyPr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advantage of the uniform marginal distributions</a:t>
            </a:r>
          </a:p>
        </p:txBody>
      </p:sp>
      <p:pic>
        <p:nvPicPr>
          <p:cNvPr id="5" name="Picture 4" descr="A group of blue dots&#10;&#10;Description automatically generated">
            <a:extLst>
              <a:ext uri="{FF2B5EF4-FFF2-40B4-BE49-F238E27FC236}">
                <a16:creationId xmlns:a16="http://schemas.microsoft.com/office/drawing/2014/main" id="{7D471714-E9F1-161C-7BFA-18040906F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37362"/>
            <a:ext cx="5164158" cy="5146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298862-757E-BCFD-1CE0-2F7FCD0F6F12}"/>
              </a:ext>
            </a:extLst>
          </p:cNvPr>
          <p:cNvSpPr txBox="1"/>
          <p:nvPr/>
        </p:nvSpPr>
        <p:spPr>
          <a:xfrm>
            <a:off x="6412205" y="1167153"/>
            <a:ext cx="50775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Separate </a:t>
            </a:r>
            <a:r>
              <a:rPr lang="en-US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joint distribution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into </a:t>
            </a:r>
            <a:r>
              <a:rPr lang="en-US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marginal distributions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dependence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Standardize copula modeling, more flexible and efficient to model the complex joint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Rank correlation (Kendell’s tau) is independent of marginal distributions (simplicity and robustness)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126B122-2BAD-9C32-37A6-253B7EF80C57}"/>
              </a:ext>
            </a:extLst>
          </p:cNvPr>
          <p:cNvGrpSpPr/>
          <p:nvPr/>
        </p:nvGrpSpPr>
        <p:grpSpPr>
          <a:xfrm>
            <a:off x="7049012" y="3603367"/>
            <a:ext cx="3703929" cy="2231261"/>
            <a:chOff x="6997098" y="936878"/>
            <a:chExt cx="3703929" cy="2231261"/>
          </a:xfrm>
        </p:grpSpPr>
        <p:pic>
          <p:nvPicPr>
            <p:cNvPr id="8" name="Picture 7" descr="A screenshot of a math game&#10;&#10;Description automatically generated">
              <a:extLst>
                <a:ext uri="{FF2B5EF4-FFF2-40B4-BE49-F238E27FC236}">
                  <a16:creationId xmlns:a16="http://schemas.microsoft.com/office/drawing/2014/main" id="{62F25D4F-FBCC-E3CF-0550-DE92E681A4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091" t="8873" r="27294"/>
            <a:stretch/>
          </p:blipFill>
          <p:spPr>
            <a:xfrm>
              <a:off x="9352084" y="1664677"/>
              <a:ext cx="586154" cy="150346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Picture 8" descr="A screenshot of a math test&#10;&#10;Description automatically generated">
              <a:extLst>
                <a:ext uri="{FF2B5EF4-FFF2-40B4-BE49-F238E27FC236}">
                  <a16:creationId xmlns:a16="http://schemas.microsoft.com/office/drawing/2014/main" id="{2B57C228-27E7-B077-84F5-130717F73E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065" t="8995" r="17511"/>
            <a:stretch/>
          </p:blipFill>
          <p:spPr>
            <a:xfrm>
              <a:off x="7244863" y="1664677"/>
              <a:ext cx="679938" cy="150346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6CA3F2-806C-B10A-9D1C-CB8863C809CD}"/>
                </a:ext>
              </a:extLst>
            </p:cNvPr>
            <p:cNvSpPr txBox="1"/>
            <p:nvPr/>
          </p:nvSpPr>
          <p:spPr>
            <a:xfrm>
              <a:off x="6997098" y="936878"/>
              <a:ext cx="15255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Original observations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0CAC9A-CF8A-F742-828D-9D66E3991683}"/>
                </a:ext>
              </a:extLst>
            </p:cNvPr>
            <p:cNvSpPr txBox="1"/>
            <p:nvPr/>
          </p:nvSpPr>
          <p:spPr>
            <a:xfrm>
              <a:off x="9175449" y="936878"/>
              <a:ext cx="15255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Rank observations</a:t>
              </a: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7E5A0300-16B4-9AC4-E4C6-236C1182D27B}"/>
                </a:ext>
              </a:extLst>
            </p:cNvPr>
            <p:cNvSpPr/>
            <p:nvPr/>
          </p:nvSpPr>
          <p:spPr>
            <a:xfrm>
              <a:off x="8135815" y="2239108"/>
              <a:ext cx="1039634" cy="33996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AEFD982-E6CA-9C63-5B9D-8E2043751EC9}"/>
              </a:ext>
            </a:extLst>
          </p:cNvPr>
          <p:cNvSpPr txBox="1"/>
          <p:nvPr/>
        </p:nvSpPr>
        <p:spPr>
          <a:xfrm>
            <a:off x="6814156" y="6241983"/>
            <a:ext cx="427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Kiran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Karra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Copula Short Course.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B84702-B3A9-B019-6D0E-8F546CE53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239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8296F-B16F-5AE5-044B-A3A76287A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86756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Copula Modeling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DD28C963-6842-3047-BBA6-218EA1226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519" y="886755"/>
            <a:ext cx="5618061" cy="5618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4EEDD59F-D4E9-0C00-92AB-20401DF8D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63" y="886756"/>
            <a:ext cx="5618062" cy="5618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B99D86-5EB3-9C20-8D87-5B4647C37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430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1E5E6532-AD51-2894-E5AC-DCE4707DA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500" y="203390"/>
            <a:ext cx="6538997" cy="653899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71249D6-60F4-A99C-6601-2333B46F5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130" y="0"/>
            <a:ext cx="4616669" cy="886756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Copula Modeling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4BA90D-73DB-2255-F279-2E2183357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207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7B31A-4D43-2C48-F1C9-2BCD301B9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Copula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BBF97-10D3-C875-DAE9-269F4D865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74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i="0" dirty="0">
                <a:solidFill>
                  <a:srgbClr val="060C3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Laura B. </a:t>
            </a:r>
            <a:r>
              <a:rPr lang="en-US" sz="2000" i="0" dirty="0" err="1">
                <a:solidFill>
                  <a:srgbClr val="060C3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Zwep</a:t>
            </a:r>
            <a:r>
              <a:rPr lang="en-US" sz="2000" i="0" dirty="0">
                <a:solidFill>
                  <a:srgbClr val="060C3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i="0" dirty="0" err="1">
                <a:solidFill>
                  <a:srgbClr val="060C3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Tingjie</a:t>
            </a:r>
            <a:r>
              <a:rPr lang="en-US" sz="2000" i="0" dirty="0">
                <a:solidFill>
                  <a:srgbClr val="060C3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Guo, Jacqueline J. </a:t>
            </a:r>
            <a:r>
              <a:rPr lang="en-US" sz="2000" i="0" dirty="0" err="1">
                <a:solidFill>
                  <a:srgbClr val="060C3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Meulman</a:t>
            </a:r>
            <a:r>
              <a:rPr lang="en-US" sz="2000" i="0" dirty="0">
                <a:solidFill>
                  <a:srgbClr val="060C3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J.G. Coen van Hasselt. Copula modeling for realistic virtual patient covariate simulation. PAGE 2022</a:t>
            </a:r>
            <a:endParaRPr lang="en-US" sz="2000" i="0" dirty="0">
              <a:solidFill>
                <a:srgbClr val="1C1D1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i="0" dirty="0" err="1">
                <a:solidFill>
                  <a:srgbClr val="1C1D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Zwep</a:t>
            </a:r>
            <a:r>
              <a:rPr lang="en-US" sz="2000" i="0" dirty="0">
                <a:solidFill>
                  <a:srgbClr val="1C1D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L.B., Guo, T., </a:t>
            </a:r>
            <a:r>
              <a:rPr lang="en-US" sz="2000" i="0" dirty="0" err="1">
                <a:solidFill>
                  <a:srgbClr val="1C1D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Nagler</a:t>
            </a:r>
            <a:r>
              <a:rPr lang="en-US" sz="2000" i="0" dirty="0">
                <a:solidFill>
                  <a:srgbClr val="1C1D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T., </a:t>
            </a:r>
            <a:r>
              <a:rPr lang="en-US" sz="2000" i="0" dirty="0" err="1">
                <a:solidFill>
                  <a:srgbClr val="1C1D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Knibbe</a:t>
            </a:r>
            <a:r>
              <a:rPr lang="en-US" sz="2000" i="0" dirty="0">
                <a:solidFill>
                  <a:srgbClr val="1C1D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C.A.J., </a:t>
            </a:r>
            <a:r>
              <a:rPr lang="en-US" sz="2000" i="0" dirty="0" err="1">
                <a:solidFill>
                  <a:srgbClr val="1C1D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Meulman</a:t>
            </a:r>
            <a:r>
              <a:rPr lang="en-US" sz="2000" i="0" dirty="0">
                <a:solidFill>
                  <a:srgbClr val="1C1D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J.J. and van Hasselt, J.G.C. (2024), Virtual Patient Simulation Using Copula Modeling. Clin </a:t>
            </a:r>
            <a:r>
              <a:rPr lang="en-US" sz="2000" i="0" dirty="0" err="1">
                <a:solidFill>
                  <a:srgbClr val="1C1D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Pharmacol</a:t>
            </a:r>
            <a:r>
              <a:rPr lang="en-US" sz="2000" i="0" dirty="0">
                <a:solidFill>
                  <a:srgbClr val="1C1D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1C1D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</a:t>
            </a:r>
            <a:r>
              <a:rPr lang="en-US" sz="2000" i="0" dirty="0">
                <a:solidFill>
                  <a:srgbClr val="1C1D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115: 795-804. </a:t>
            </a:r>
            <a:r>
              <a:rPr lang="en-US" sz="2000" i="0" u="none" strike="noStrike" dirty="0">
                <a:solidFill>
                  <a:srgbClr val="1678A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https://doi.org/10.1002/cpt.3099</a:t>
            </a:r>
            <a:endParaRPr lang="en-US" sz="2000" i="0" u="none" strike="noStrike" dirty="0">
              <a:solidFill>
                <a:srgbClr val="1678A6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https://github.com/vanhasseltlab/copula_vps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Guo, Y., Guo, T.,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Knibbe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C.A.J. et al. Generation of realistic virtual adult populations using a model-based copula approach. J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Pharmacokinet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Pharmacodyn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(2024).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https://doi.org/10.1007/s10928-024-09929-4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https://github.com/vanhasseltlab/NHANES_copula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ShinyAPP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b="0" i="0" dirty="0">
                <a:solidFill>
                  <a:srgbClr val="01324B"/>
                </a:solidFill>
                <a:effectLst/>
                <a:latin typeface="Merriweather" panose="020F0502020204030204" pitchFamily="34" charset="0"/>
                <a:hlinkClick r:id="rId6"/>
              </a:rPr>
              <a:t>https://cocosim.lacdr.leidenuniv.nl/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60C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Kiran </a:t>
            </a:r>
            <a:r>
              <a:rPr lang="en-US" sz="2000" dirty="0" err="1">
                <a:solidFill>
                  <a:srgbClr val="060C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Karra</a:t>
            </a:r>
            <a:r>
              <a:rPr lang="en-US" sz="2000" dirty="0">
                <a:solidFill>
                  <a:srgbClr val="060C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Copula Short Course. </a:t>
            </a:r>
            <a:r>
              <a:rPr lang="en-US" sz="2000" dirty="0" err="1">
                <a:solidFill>
                  <a:srgbClr val="060C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endParaRPr lang="en-US" sz="2000" dirty="0">
              <a:solidFill>
                <a:srgbClr val="060C3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rgbClr val="060C3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1BEEE-A1A7-57E8-C38D-52BD9A57B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592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1BEF9-FB4D-1E97-3F14-C522B76F9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7A30D1E-F7CA-7A5E-6056-11239C9676F8}"/>
              </a:ext>
            </a:extLst>
          </p:cNvPr>
          <p:cNvSpPr txBox="1"/>
          <p:nvPr/>
        </p:nvSpPr>
        <p:spPr>
          <a:xfrm>
            <a:off x="4934464" y="3013501"/>
            <a:ext cx="24609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F663E-3581-E05C-C993-4E9146B31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07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mathematical equation&#10;&#10;Description automatically generated with medium confidence">
            <a:extLst>
              <a:ext uri="{FF2B5EF4-FFF2-40B4-BE49-F238E27FC236}">
                <a16:creationId xmlns:a16="http://schemas.microsoft.com/office/drawing/2014/main" id="{9DE088DC-1B4E-2BFE-283F-32DCA6C3F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83" y="0"/>
            <a:ext cx="11607892" cy="65327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D76C0B-AE81-BDDC-F6C7-9FCEFE8EBC46}"/>
              </a:ext>
            </a:extLst>
          </p:cNvPr>
          <p:cNvSpPr/>
          <p:nvPr/>
        </p:nvSpPr>
        <p:spPr>
          <a:xfrm>
            <a:off x="10534650" y="6019800"/>
            <a:ext cx="609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A0270E-0093-A550-625F-88BBD3C1D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62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9C0B0-3F5D-2001-77BE-DF5DB1B3D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825"/>
            <a:ext cx="10515600" cy="83502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“Realistic” Virtual Population</a:t>
            </a:r>
          </a:p>
        </p:txBody>
      </p:sp>
      <p:pic>
        <p:nvPicPr>
          <p:cNvPr id="4" name="Picture 3" descr="A diagram of a patient's study&#10;&#10;Description automatically generated">
            <a:extLst>
              <a:ext uri="{FF2B5EF4-FFF2-40B4-BE49-F238E27FC236}">
                <a16:creationId xmlns:a16="http://schemas.microsoft.com/office/drawing/2014/main" id="{9F5DA41D-0F97-958D-438D-D22EF7D1E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85850"/>
            <a:ext cx="5923699" cy="4837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5074F9-1658-821B-DD03-D114FED4966D}"/>
              </a:ext>
            </a:extLst>
          </p:cNvPr>
          <p:cNvSpPr txBox="1"/>
          <p:nvPr/>
        </p:nvSpPr>
        <p:spPr>
          <a:xfrm>
            <a:off x="1006128" y="6166960"/>
            <a:ext cx="4173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err="1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Zwep</a:t>
            </a:r>
            <a:r>
              <a:rPr lang="en-US" b="0" i="1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LB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al., </a:t>
            </a:r>
            <a:r>
              <a:rPr lang="en-US" b="0" i="1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Clin </a:t>
            </a:r>
            <a:r>
              <a:rPr lang="en-US" b="0" i="1" dirty="0" err="1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Pharmacol</a:t>
            </a:r>
            <a:r>
              <a:rPr lang="en-US" b="0" i="1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1" dirty="0" err="1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</a:t>
            </a:r>
            <a:r>
              <a:rPr lang="en-US" b="0" i="1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2023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6D483C-A903-3361-9FF6-85203B68BCAA}"/>
              </a:ext>
            </a:extLst>
          </p:cNvPr>
          <p:cNvSpPr txBox="1"/>
          <p:nvPr/>
        </p:nvSpPr>
        <p:spPr>
          <a:xfrm>
            <a:off x="7138880" y="1192745"/>
            <a:ext cx="43673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Difficulties in simulating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realistic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virtual population: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covariates exhibit different distributions (i.e., marginal distributions)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Intricate dependency structure (i.e., correlation)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Unrealistic virtual patient example: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patient of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95 years old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with a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body weight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a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 good kidney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Failing to consider such correlations inflate the variability of covariates, in other words, unrealistic virtual patients.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690667-D144-CEE7-271E-77E6AD1F8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4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96214-18F5-4E06-384E-0153515E1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572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 of Virtual Patient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44580-79FF-60A2-63FC-3EAF55274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7250"/>
            <a:ext cx="10515600" cy="476249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(Resample)-based methods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Conditional distributions </a:t>
            </a:r>
          </a:p>
          <a:p>
            <a:pPr lvl="2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known as Multiple Imputation by Chained Equations (MICE)</a:t>
            </a:r>
          </a:p>
          <a:p>
            <a:pPr marL="914400" lvl="2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Distribution-based methods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Marginal distributions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Multivariate normal distributions (MVND)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Copula modeling</a:t>
            </a: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84C66CC-FF8D-0B38-E78D-FFD94BF4126C}"/>
              </a:ext>
            </a:extLst>
          </p:cNvPr>
          <p:cNvSpPr/>
          <p:nvPr/>
        </p:nvSpPr>
        <p:spPr>
          <a:xfrm>
            <a:off x="2600325" y="2505075"/>
            <a:ext cx="1381125" cy="8286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Population Data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18B885-49F9-0E11-A4C6-F0E35ACEA710}"/>
              </a:ext>
            </a:extLst>
          </p:cNvPr>
          <p:cNvSpPr/>
          <p:nvPr/>
        </p:nvSpPr>
        <p:spPr>
          <a:xfrm>
            <a:off x="5743575" y="2505074"/>
            <a:ext cx="1381125" cy="8286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Virtual population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DC878B-7C4D-06B0-5540-E90116A7B8D5}"/>
              </a:ext>
            </a:extLst>
          </p:cNvPr>
          <p:cNvCxnSpPr>
            <a:endCxn id="5" idx="1"/>
          </p:cNvCxnSpPr>
          <p:nvPr/>
        </p:nvCxnSpPr>
        <p:spPr>
          <a:xfrm>
            <a:off x="3981450" y="2919411"/>
            <a:ext cx="176212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4A71B61-A59B-6DD3-66EA-35A4AA7D6104}"/>
              </a:ext>
            </a:extLst>
          </p:cNvPr>
          <p:cNvSpPr/>
          <p:nvPr/>
        </p:nvSpPr>
        <p:spPr>
          <a:xfrm>
            <a:off x="2600325" y="5214937"/>
            <a:ext cx="1381125" cy="8286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Population Data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245FE18-00AF-CDA6-053A-782AE46F8AB7}"/>
              </a:ext>
            </a:extLst>
          </p:cNvPr>
          <p:cNvSpPr/>
          <p:nvPr/>
        </p:nvSpPr>
        <p:spPr>
          <a:xfrm>
            <a:off x="5743575" y="5214936"/>
            <a:ext cx="1381125" cy="828675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Population distribution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C03960-7311-AF66-135B-6E4098787AC9}"/>
              </a:ext>
            </a:extLst>
          </p:cNvPr>
          <p:cNvCxnSpPr>
            <a:endCxn id="9" idx="1"/>
          </p:cNvCxnSpPr>
          <p:nvPr/>
        </p:nvCxnSpPr>
        <p:spPr>
          <a:xfrm>
            <a:off x="3981450" y="5629273"/>
            <a:ext cx="176212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E591569-55B4-9756-5D82-D8CE17E83731}"/>
              </a:ext>
            </a:extLst>
          </p:cNvPr>
          <p:cNvSpPr/>
          <p:nvPr/>
        </p:nvSpPr>
        <p:spPr>
          <a:xfrm>
            <a:off x="8886825" y="5219696"/>
            <a:ext cx="1381125" cy="8286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Virtual population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5463F9-CDA3-1A52-0A36-E5559EB90544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7124700" y="5629274"/>
            <a:ext cx="1762125" cy="4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3C114E1-A67F-E00D-41AF-8B7D2D1EE750}"/>
              </a:ext>
            </a:extLst>
          </p:cNvPr>
          <p:cNvSpPr/>
          <p:nvPr/>
        </p:nvSpPr>
        <p:spPr>
          <a:xfrm>
            <a:off x="2409825" y="2305050"/>
            <a:ext cx="4914900" cy="120015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D540C7-060F-AB6F-B1CB-1FFA9C0AFB61}"/>
              </a:ext>
            </a:extLst>
          </p:cNvPr>
          <p:cNvSpPr txBox="1"/>
          <p:nvPr/>
        </p:nvSpPr>
        <p:spPr>
          <a:xfrm>
            <a:off x="4562430" y="2535793"/>
            <a:ext cx="790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Direct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A3B54F-0FC9-3743-65F3-F84340067FEC}"/>
              </a:ext>
            </a:extLst>
          </p:cNvPr>
          <p:cNvSpPr txBox="1"/>
          <p:nvPr/>
        </p:nvSpPr>
        <p:spPr>
          <a:xfrm>
            <a:off x="4483883" y="2957034"/>
            <a:ext cx="947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Indirect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C04B6E0-91F6-2536-95EF-C017DAAED603}"/>
              </a:ext>
            </a:extLst>
          </p:cNvPr>
          <p:cNvSpPr/>
          <p:nvPr/>
        </p:nvSpPr>
        <p:spPr>
          <a:xfrm>
            <a:off x="2405061" y="5057296"/>
            <a:ext cx="8043863" cy="120015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B7AEA-63D6-D903-88BD-7C7412644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572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32F949D-514C-88BA-6B7C-468326F7B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5301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 of Virtual Patient Simulations</a:t>
            </a:r>
          </a:p>
        </p:txBody>
      </p:sp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4F16D3A4-3E11-297A-5224-85750ABA68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908" b="54015"/>
          <a:stretch/>
        </p:blipFill>
        <p:spPr>
          <a:xfrm>
            <a:off x="105660" y="3629737"/>
            <a:ext cx="7661024" cy="2191970"/>
          </a:xfrm>
          <a:prstGeom prst="rect">
            <a:avLst/>
          </a:prstGeom>
          <a:ln>
            <a:noFill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C2DD2B-F5E5-A8E6-1702-2C0B88A85387}"/>
              </a:ext>
            </a:extLst>
          </p:cNvPr>
          <p:cNvSpPr txBox="1"/>
          <p:nvPr/>
        </p:nvSpPr>
        <p:spPr>
          <a:xfrm>
            <a:off x="1091282" y="5779376"/>
            <a:ext cx="200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Ignore correlations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AF9622-AC80-9279-451F-BEF38A2FF037}"/>
              </a:ext>
            </a:extLst>
          </p:cNvPr>
          <p:cNvSpPr txBox="1"/>
          <p:nvPr/>
        </p:nvSpPr>
        <p:spPr>
          <a:xfrm>
            <a:off x="4750311" y="5779376"/>
            <a:ext cx="269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Distributional assumptions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944AA2-CFE6-B46C-ED78-9F5CB70C9453}"/>
              </a:ext>
            </a:extLst>
          </p:cNvPr>
          <p:cNvSpPr txBox="1"/>
          <p:nvPr/>
        </p:nvSpPr>
        <p:spPr>
          <a:xfrm>
            <a:off x="703579" y="6401238"/>
            <a:ext cx="2783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err="1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Zwep</a:t>
            </a:r>
            <a:r>
              <a:rPr lang="en-US" b="0" i="1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LB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al., PAGE</a:t>
            </a:r>
            <a:r>
              <a:rPr lang="en-US" b="0" i="1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2022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Afbeelding 24">
            <a:extLst>
              <a:ext uri="{FF2B5EF4-FFF2-40B4-BE49-F238E27FC236}">
                <a16:creationId xmlns:a16="http://schemas.microsoft.com/office/drawing/2014/main" id="{AA6D58A4-CC48-68E3-181E-9C3928604C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61" r="2089" b="2783"/>
          <a:stretch/>
        </p:blipFill>
        <p:spPr>
          <a:xfrm>
            <a:off x="7871346" y="4190772"/>
            <a:ext cx="2101216" cy="2014214"/>
          </a:xfrm>
          <a:prstGeom prst="rect">
            <a:avLst/>
          </a:prstGeom>
          <a:ln>
            <a:noFill/>
          </a:ln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44F2DC2-5980-44B2-71F7-C9AE30173419}"/>
              </a:ext>
            </a:extLst>
          </p:cNvPr>
          <p:cNvSpPr txBox="1"/>
          <p:nvPr/>
        </p:nvSpPr>
        <p:spPr>
          <a:xfrm>
            <a:off x="8167014" y="3760223"/>
            <a:ext cx="1606530" cy="338554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Copula modeling</a:t>
            </a:r>
          </a:p>
        </p:txBody>
      </p:sp>
      <p:pic>
        <p:nvPicPr>
          <p:cNvPr id="16" name="Picture 15" descr="A screenshot of a graph&#10;&#10;Description automatically generated">
            <a:extLst>
              <a:ext uri="{FF2B5EF4-FFF2-40B4-BE49-F238E27FC236}">
                <a16:creationId xmlns:a16="http://schemas.microsoft.com/office/drawing/2014/main" id="{409AA543-1054-EDCD-BC81-C36665217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016" r="5523" b="1046"/>
          <a:stretch/>
        </p:blipFill>
        <p:spPr>
          <a:xfrm>
            <a:off x="118945" y="810771"/>
            <a:ext cx="7850165" cy="21919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7" name="Picture 16" descr="A screenshot of a graph&#10;&#10;Description automatically generated">
            <a:extLst>
              <a:ext uri="{FF2B5EF4-FFF2-40B4-BE49-F238E27FC236}">
                <a16:creationId xmlns:a16="http://schemas.microsoft.com/office/drawing/2014/main" id="{D818CF82-2A93-155A-B0B9-17AE2A25EA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093" b="54015"/>
          <a:stretch/>
        </p:blipFill>
        <p:spPr>
          <a:xfrm>
            <a:off x="10077224" y="3773670"/>
            <a:ext cx="1654130" cy="1904103"/>
          </a:xfrm>
          <a:prstGeom prst="rect">
            <a:avLst/>
          </a:prstGeom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1C331C-0E86-2CC6-5C28-164C356317E7}"/>
              </a:ext>
            </a:extLst>
          </p:cNvPr>
          <p:cNvSpPr txBox="1"/>
          <p:nvPr/>
        </p:nvSpPr>
        <p:spPr>
          <a:xfrm>
            <a:off x="808519" y="2466946"/>
            <a:ext cx="2036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Need actual data</a:t>
            </a:r>
          </a:p>
          <a:p>
            <a:r>
              <a:rPr lang="en-US" dirty="0">
                <a:solidFill>
                  <a:srgbClr val="FF0000"/>
                </a:solidFill>
              </a:rPr>
              <a:t>Cannot extrapolate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B5E20F-3AC1-1BC3-8A22-B019EBA9A401}"/>
              </a:ext>
            </a:extLst>
          </p:cNvPr>
          <p:cNvSpPr txBox="1"/>
          <p:nvPr/>
        </p:nvSpPr>
        <p:spPr>
          <a:xfrm>
            <a:off x="3957927" y="2984261"/>
            <a:ext cx="2898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Need actual data (indirectly)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AD1E552-4ECA-14D7-A067-DBB9F533C298}"/>
              </a:ext>
            </a:extLst>
          </p:cNvPr>
          <p:cNvSpPr/>
          <p:nvPr/>
        </p:nvSpPr>
        <p:spPr>
          <a:xfrm>
            <a:off x="118945" y="709292"/>
            <a:ext cx="8100024" cy="266815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CC0AFA1-789E-B670-CD37-4B0146B82D8B}"/>
              </a:ext>
            </a:extLst>
          </p:cNvPr>
          <p:cNvSpPr/>
          <p:nvPr/>
        </p:nvSpPr>
        <p:spPr>
          <a:xfrm>
            <a:off x="118945" y="3555265"/>
            <a:ext cx="11720629" cy="266815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6B9BCB-63F8-9420-8C59-9EED69D8B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19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887AA-D02F-36AD-125F-74BB39F48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457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Distribution-Based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D50B6-81C1-F268-98A5-8BED32CAB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5600"/>
            <a:ext cx="10515600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Marginal distributions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Multivariate normal distributions (MVND)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Copula 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D84E3-2C29-A5EA-5294-3DA12C7E4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23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C477D-7059-E4FF-5785-C8CD0F602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3324" y="58223"/>
            <a:ext cx="3780539" cy="81807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Population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9CB195-2E87-4791-7B19-E60331B4F3B3}"/>
              </a:ext>
            </a:extLst>
          </p:cNvPr>
          <p:cNvSpPr txBox="1"/>
          <p:nvPr/>
        </p:nvSpPr>
        <p:spPr>
          <a:xfrm>
            <a:off x="8110536" y="876301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./wk9/data/</a:t>
            </a:r>
            <a:r>
              <a:rPr lang="en-US" u="sng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pop.csv</a:t>
            </a:r>
            <a:endParaRPr lang="en-US" u="sng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14F06-6C2B-67BE-D9AA-58A370B62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49" y="132279"/>
            <a:ext cx="6524625" cy="6524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6A6642-B872-2E76-667C-5FFC85454C67}"/>
              </a:ext>
            </a:extLst>
          </p:cNvPr>
          <p:cNvSpPr txBox="1"/>
          <p:nvPr/>
        </p:nvSpPr>
        <p:spPr>
          <a:xfrm>
            <a:off x="7317315" y="1553641"/>
            <a:ext cx="4694112" cy="4612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Seven covariates: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AGE: age in years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WT: body weight in kg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HT: height in cm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EGFR: estimated </a:t>
            </a:r>
            <a:r>
              <a:rPr lang="en-US" b="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glomerular filtration rate in mL/min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ALB: albumin concentration in g/dL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BMI: body mass index in kg/m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Categorical: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SEX: gender (male vs female)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B8EB8D-B095-A592-F15F-5F02DF303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818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26753-8C4C-EE6E-EC50-0725F047D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16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51291-5C6A-25BE-082A-B0FBB5861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23" y="1854501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Separate the population data based on SEX 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female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Derive two distributions, one for male, one for female, using different method: 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Marginal distributions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Multivariate normal distributions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Copula modeling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Simulate from the derived distributions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the simulated data with the population data, determine which method simulate the most “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realistic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data (i.e., most similar to population data).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746509-6E0C-3DAB-466C-563CF76A2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48BB-FAF8-754C-AC6B-D15000126EE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400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6388</TotalTime>
  <Words>860</Words>
  <Application>Microsoft Macintosh PowerPoint</Application>
  <PresentationFormat>Widescreen</PresentationFormat>
  <Paragraphs>154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Aptos</vt:lpstr>
      <vt:lpstr>Aptos Display</vt:lpstr>
      <vt:lpstr>Arial</vt:lpstr>
      <vt:lpstr>Courier New</vt:lpstr>
      <vt:lpstr>Merriweather</vt:lpstr>
      <vt:lpstr>Times New Roman</vt:lpstr>
      <vt:lpstr>Office Theme</vt:lpstr>
      <vt:lpstr>Virtual Patient Simulation</vt:lpstr>
      <vt:lpstr>PowerPoint Presentation</vt:lpstr>
      <vt:lpstr>PowerPoint Presentation</vt:lpstr>
      <vt:lpstr>“Realistic” Virtual Population</vt:lpstr>
      <vt:lpstr>Methods of Virtual Patient Simulations</vt:lpstr>
      <vt:lpstr>Methods of Virtual Patient Simulations</vt:lpstr>
      <vt:lpstr>Distribution-Based Methods</vt:lpstr>
      <vt:lpstr>Population Data</vt:lpstr>
      <vt:lpstr>Experiments</vt:lpstr>
      <vt:lpstr>Marginal Distributions</vt:lpstr>
      <vt:lpstr>Marginal Distributions</vt:lpstr>
      <vt:lpstr>Marginal Distributions</vt:lpstr>
      <vt:lpstr>Summary-Marginal Distributions</vt:lpstr>
      <vt:lpstr>Multivariate Normal Distributions</vt:lpstr>
      <vt:lpstr>Multivariate Normal Distributions</vt:lpstr>
      <vt:lpstr>Multivariate Normal Distributions</vt:lpstr>
      <vt:lpstr>Summary-Multivariate Normal Distributions</vt:lpstr>
      <vt:lpstr>Copula Modeling</vt:lpstr>
      <vt:lpstr>Sklar’s Theorem</vt:lpstr>
      <vt:lpstr>Why copula?</vt:lpstr>
      <vt:lpstr>Why copula?</vt:lpstr>
      <vt:lpstr>Copula: general process</vt:lpstr>
      <vt:lpstr>The advantage of the uniform marginal distributions</vt:lpstr>
      <vt:lpstr>Copula Modeling</vt:lpstr>
      <vt:lpstr>Copula Modeling</vt:lpstr>
      <vt:lpstr>Copula 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Shen Cheng</dc:creator>
  <cp:lastModifiedBy>Shen Cheng</cp:lastModifiedBy>
  <cp:revision>46</cp:revision>
  <dcterms:created xsi:type="dcterms:W3CDTF">2024-10-16T16:54:57Z</dcterms:created>
  <dcterms:modified xsi:type="dcterms:W3CDTF">2024-11-01T18:23:42Z</dcterms:modified>
</cp:coreProperties>
</file>